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4" r:id="rId2"/>
    <p:sldId id="326" r:id="rId3"/>
    <p:sldId id="339" r:id="rId4"/>
    <p:sldId id="340" r:id="rId5"/>
    <p:sldId id="341" r:id="rId6"/>
    <p:sldId id="34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7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300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96CF65-F269-45F9-8EB5-C1EAF687D7AE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300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A88D06-A13D-4462-9075-98D4D2B751E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95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4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C0631-5CCB-4E03-ABA8-3BD1C9E8C2C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5412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Requirement that student must spend at least some part of each of 5 calendar months of tax year in school can be a problem during student’s first or last year in college</a:t>
            </a:r>
          </a:p>
        </p:txBody>
      </p:sp>
      <p:sp>
        <p:nvSpPr>
          <p:cNvPr id="10342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703F5-97E7-4F52-8B3B-70C86EC47588}" type="slidenum">
              <a:rPr lang="en-US" altLang="en-US" sz="1400"/>
              <a:pPr>
                <a:spcBef>
                  <a:spcPct val="0"/>
                </a:spcBef>
              </a:pPr>
              <a:t>4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29734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Requirement that student must spend at least some part of each of 5 calendar months of tax year in school can be a problem during student’s first or last year in college</a:t>
            </a:r>
          </a:p>
        </p:txBody>
      </p:sp>
      <p:sp>
        <p:nvSpPr>
          <p:cNvPr id="10342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703F5-97E7-4F52-8B3B-70C86EC47588}" type="slidenum">
              <a:rPr lang="en-US" altLang="en-US" sz="1400"/>
              <a:pPr>
                <a:spcBef>
                  <a:spcPct val="0"/>
                </a:spcBef>
              </a:pPr>
              <a:t>5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8898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1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Dependents Exemptions</a:t>
            </a:r>
          </a:p>
        </p:txBody>
      </p:sp>
      <p:sp>
        <p:nvSpPr>
          <p:cNvPr id="1290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17 – Chapter 3</a:t>
            </a:r>
          </a:p>
          <a:p>
            <a:r>
              <a:rPr lang="en-US" altLang="en-US" dirty="0"/>
              <a:t>Pub 4012 – Tab C</a:t>
            </a:r>
          </a:p>
          <a:p>
            <a:r>
              <a:rPr lang="en-US" altLang="en-US" dirty="0"/>
              <a:t>(1040-lines 6c &amp; 6d)</a:t>
            </a:r>
          </a:p>
          <a:p>
            <a:r>
              <a:rPr lang="en-US" altLang="en-US" dirty="0"/>
              <a:t>NJ 1040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1719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dirty="0"/>
              <a:t>Dependent Exemptions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00200"/>
          <a:ext cx="7772400" cy="402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374">
                <a:tc>
                  <a:txBody>
                    <a:bodyPr/>
                    <a:lstStyle/>
                    <a:p>
                      <a:r>
                        <a:rPr lang="en-US" sz="2400" dirty="0"/>
                        <a:t>Exemption</a:t>
                      </a:r>
                      <a:r>
                        <a:rPr lang="en-US" sz="2400" baseline="0" dirty="0"/>
                        <a:t>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Federal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NJ Exemption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498">
                <a:tc>
                  <a:txBody>
                    <a:bodyPr/>
                    <a:lstStyle/>
                    <a:p>
                      <a:r>
                        <a:rPr lang="en-US" sz="2200" dirty="0"/>
                        <a:t>Dependents:</a:t>
                      </a:r>
                    </a:p>
                    <a:p>
                      <a:pPr lvl="1"/>
                      <a:r>
                        <a:rPr lang="en-US" altLang="en-US" sz="2200" dirty="0"/>
                        <a:t>Qualifying child</a:t>
                      </a:r>
                    </a:p>
                    <a:p>
                      <a:pPr lvl="1"/>
                      <a:r>
                        <a:rPr lang="en-US" altLang="en-US" sz="2200" dirty="0"/>
                        <a:t>Qualifying relative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288">
                <a:tc>
                  <a:txBody>
                    <a:bodyPr/>
                    <a:lstStyle/>
                    <a:p>
                      <a:r>
                        <a:rPr lang="en-US" sz="2200" dirty="0"/>
                        <a:t>College Student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Exemption</a:t>
                      </a:r>
                      <a:r>
                        <a:rPr lang="en-US" sz="2200" baseline="0" dirty="0"/>
                        <a:t> only if college student is a dependent &amp; under 24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Same exemption as Federal if under 24, plus extra exemption if under 22 (see</a:t>
                      </a:r>
                      <a:r>
                        <a:rPr lang="en-US" sz="2200" baseline="0" dirty="0"/>
                        <a:t> rules)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2648" y="5629870"/>
            <a:ext cx="7845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</a:pPr>
            <a:r>
              <a:rPr lang="en-US" altLang="en-US" sz="2200" i="1" dirty="0">
                <a:solidFill>
                  <a:srgbClr val="FF0000"/>
                </a:solidFill>
              </a:rPr>
              <a:t>NJ generally follows Federal rules for dependent exemptions, but adds an extra exemption for college student &lt; 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5330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Dependents Input for NJ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8354"/>
            <a:ext cx="8229600" cy="255421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 Most TaxSlayer dependent information is populated based on information from Federal Basic Information section</a:t>
            </a: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There is some additional dependent information that you should note in NJ Checklist Basic Information section for later entry in the TaxSlayer State section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Extra exemption for dependents &lt; 22 attending college </a:t>
            </a:r>
          </a:p>
          <a:p>
            <a:pPr lvl="1"/>
            <a:r>
              <a:rPr lang="en-US" sz="2100" dirty="0">
                <a:solidFill>
                  <a:srgbClr val="FF0000"/>
                </a:solidFill>
              </a:rPr>
              <a:t> NJ health insurance for dependents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5387" y="4050731"/>
            <a:ext cx="6905625" cy="257175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153916" y="5146766"/>
            <a:ext cx="1041471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153916" y="6285786"/>
            <a:ext cx="1041471" cy="1293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43158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Federal/State Differences:   </a:t>
            </a:r>
            <a:br>
              <a:rPr lang="en-US" altLang="en-US" dirty="0"/>
            </a:br>
            <a:r>
              <a:rPr lang="en-US" altLang="en-US" dirty="0"/>
              <a:t>Exemptions for College Students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76400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ITEM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FEDERAL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COUNSELOR ACTION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8">
                <a:tc>
                  <a:txBody>
                    <a:bodyPr/>
                    <a:lstStyle/>
                    <a:p>
                      <a:r>
                        <a:rPr lang="en-US" sz="2800" dirty="0"/>
                        <a:t>Depen-dent full-time college student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Parent can claim as dependent if &lt; 24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 Parent can claim exemp-tion if depend- ent on Federal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/>
                        <a:t> </a:t>
                      </a:r>
                      <a:r>
                        <a:rPr lang="en-US" sz="2800" baseline="0" dirty="0"/>
                        <a:t>“Check if this person was a FULL-TIME student” on Dependent page </a:t>
                      </a:r>
                      <a:endParaRPr lang="en-US" sz="2800" dirty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941" name="TextBox 5"/>
          <p:cNvSpPr txBox="1">
            <a:spLocks noChangeArrowheads="1"/>
          </p:cNvSpPr>
          <p:nvPr/>
        </p:nvSpPr>
        <p:spPr bwMode="auto">
          <a:xfrm>
            <a:off x="685800" y="5707063"/>
            <a:ext cx="8001000" cy="11080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atin typeface="Arial" charset="0"/>
                <a:cs typeface="Arial" charset="0"/>
              </a:rPr>
              <a:t>* </a:t>
            </a:r>
            <a:r>
              <a:rPr lang="en-US" sz="2200" b="1" dirty="0">
                <a:latin typeface="Arial" charset="0"/>
                <a:cs typeface="Arial" charset="0"/>
              </a:rPr>
              <a:t>Student must attend college full-time for some part of 5 calendar months; parent must pay at least ½ of tuition/ maintenance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666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53376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596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Federal/State Differences:    Exemptions for College Students</a:t>
            </a:r>
            <a:endParaRPr lang="en-US" alt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76400"/>
          <a:ext cx="8229600" cy="4815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ITEM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FEDERAL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COUNSELOR ACTION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8">
                <a:tc>
                  <a:txBody>
                    <a:bodyPr/>
                    <a:lstStyle/>
                    <a:p>
                      <a:r>
                        <a:rPr lang="en-US" sz="2800" dirty="0"/>
                        <a:t>Depen-dent full-time college student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 Parent can claim</a:t>
                      </a:r>
                      <a:r>
                        <a:rPr lang="en-US" sz="2800" baseline="0" dirty="0">
                          <a:solidFill>
                            <a:srgbClr val="0070C0"/>
                          </a:solidFill>
                        </a:rPr>
                        <a:t> e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xtra ex- emption if &lt; 22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/>
                        <a:t> “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 the number of dependents under age 22 claimed on your federal return that attended college” in</a:t>
                      </a:r>
                      <a:r>
                        <a:rPr lang="en-US" sz="2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 section \ Basic Information</a:t>
                      </a:r>
                      <a:endParaRPr lang="en-US" sz="2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666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53376"/>
            <a:ext cx="612648" cy="163373"/>
          </a:xfrm>
          <a:prstGeom prst="rect">
            <a:avLst/>
          </a:prstGeom>
        </p:spPr>
      </p:pic>
      <p:sp>
        <p:nvSpPr>
          <p:cNvPr id="9" name="TextBox 8" descr="NJ (cont'd)" title="NJ (cont'd)">
            <a:extLst>
              <a:ext uri="{FF2B5EF4-FFF2-40B4-BE49-F238E27FC236}">
                <a16:creationId xmlns:a16="http://schemas.microsoft.com/office/drawing/2014/main" id="{2A7F20CE-C0BF-4E76-BD9F-13C72578228E}"/>
              </a:ext>
            </a:extLst>
          </p:cNvPr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06541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Autofit/>
          </a:bodyPr>
          <a:lstStyle/>
          <a:p>
            <a:r>
              <a:rPr lang="en-US" altLang="en-US" sz="3600"/>
              <a:t>NJ Health Insurance for Dependents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524000"/>
            <a:ext cx="8161606" cy="3416299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 </a:t>
            </a:r>
            <a:r>
              <a:rPr lang="en-US" altLang="en-US" sz="2800" dirty="0"/>
              <a:t>NJ informational question about health insurance coverage for dependents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200" dirty="0"/>
              <a:t>Does not impact NJ income tax in any way</a:t>
            </a:r>
          </a:p>
          <a:p>
            <a:pPr lvl="1"/>
            <a:r>
              <a:rPr lang="en-US" altLang="en-US" sz="2200" dirty="0"/>
              <a:t> Used so that NJ can contact people about health insurance through Children’s Health Insurance Program (CHIP) or Family Care</a:t>
            </a:r>
          </a:p>
          <a:p>
            <a:pPr lvl="1"/>
            <a:r>
              <a:rPr lang="en-US" alt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Capture dependent health insurance information in NJ Checklist Basic Information section for later entry in TaxSlayer State section</a:t>
            </a:r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14002"/>
            <a:ext cx="612648" cy="1633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4455" y="4940299"/>
            <a:ext cx="6896100" cy="145732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 bwMode="auto">
          <a:xfrm>
            <a:off x="612648" y="6019800"/>
            <a:ext cx="1041471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444603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8</TotalTime>
  <Words>449</Words>
  <Application>Microsoft Office PowerPoint</Application>
  <PresentationFormat>On-screen Show (4:3)</PresentationFormat>
  <Paragraphs>74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Verdana</vt:lpstr>
      <vt:lpstr>Wingdings</vt:lpstr>
      <vt:lpstr>NJ Template 06</vt:lpstr>
      <vt:lpstr>Dependents Exemptions</vt:lpstr>
      <vt:lpstr>Dependent Exemptions Types</vt:lpstr>
      <vt:lpstr>Additional Dependents Input for NJ Return</vt:lpstr>
      <vt:lpstr>Federal/State Differences:    Exemptions for College Students</vt:lpstr>
      <vt:lpstr>Federal/State Differences:    Exemptions for College Students</vt:lpstr>
      <vt:lpstr>NJ Health Insurance for Dependents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5</cp:revision>
  <dcterms:created xsi:type="dcterms:W3CDTF">2017-12-08T09:50:38Z</dcterms:created>
  <dcterms:modified xsi:type="dcterms:W3CDTF">2017-12-08T12:02:52Z</dcterms:modified>
</cp:coreProperties>
</file>